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43B4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"/>
          </a:xfrm>
          <a:prstGeom prst="rect">
            <a:avLst/>
          </a:prstGeom>
          <a:solidFill>
            <a:srgbClr val="EF9B4F"/>
          </a:solidFill>
          <a:ln/>
        </p:spPr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566928"/>
            <a:ext cx="640080" cy="6400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463040" y="566928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BF6E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NivåTek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1490472" y="914400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IT-HJÆLP I NORDSJÆLLAND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685800" y="1783080"/>
            <a:ext cx="7772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400" b="1" dirty="0">
                <a:solidFill>
                  <a:srgbClr val="FBF6E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Undgå IT-svindel</a:t>
            </a:r>
            <a:endParaRPr lang="en-US" sz="5400" dirty="0"/>
          </a:p>
        </p:txBody>
      </p:sp>
      <p:sp>
        <p:nvSpPr>
          <p:cNvPr id="7" name="Text 4"/>
          <p:cNvSpPr/>
          <p:nvPr/>
        </p:nvSpPr>
        <p:spPr>
          <a:xfrm>
            <a:off x="713232" y="2788920"/>
            <a:ext cx="6949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dirty="0">
                <a:solidFill>
                  <a:srgbClr val="EAF3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Sådan gennemskuer du de mest almindelige svindelforsøg i SMS, mail og telefon</a:t>
            </a:r>
            <a:endParaRPr lang="en-US" sz="2000" dirty="0"/>
          </a:p>
        </p:txBody>
      </p:sp>
      <p:sp>
        <p:nvSpPr>
          <p:cNvPr id="8" name="Shape 5"/>
          <p:cNvSpPr/>
          <p:nvPr/>
        </p:nvSpPr>
        <p:spPr>
          <a:xfrm>
            <a:off x="713232" y="3931920"/>
            <a:ext cx="3200400" cy="457200"/>
          </a:xfrm>
          <a:prstGeom prst="roundRect">
            <a:avLst>
              <a:gd name="adj" fmla="val 50000"/>
            </a:avLst>
          </a:prstGeom>
          <a:solidFill>
            <a:srgbClr val="1F7A8C"/>
          </a:solidFill>
          <a:ln/>
        </p:spPr>
      </p:sp>
      <p:sp>
        <p:nvSpPr>
          <p:cNvPr id="9" name="Text 6"/>
          <p:cNvSpPr/>
          <p:nvPr/>
        </p:nvSpPr>
        <p:spPr>
          <a:xfrm>
            <a:off x="713232" y="393192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Gratis oplæg · uden salgstale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SÆT RAMMEN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Det er ikke din skyld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/ 15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566928" y="1371600"/>
            <a:ext cx="7863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Svindel er blevet et professionelt håndværk. Beskederne ligner ægte vare — og de er lavet til at ramme os alle, uanset alder og erfaring.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548640" y="2011680"/>
            <a:ext cx="2511552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804672" y="226771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0" name="Text 7"/>
          <p:cNvSpPr/>
          <p:nvPr/>
        </p:nvSpPr>
        <p:spPr>
          <a:xfrm>
            <a:off x="804672" y="22677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804672" y="283464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Det rammer alle</a:t>
            </a:r>
            <a:endParaRPr lang="en-US" sz="1700" dirty="0"/>
          </a:p>
        </p:txBody>
      </p:sp>
      <p:sp>
        <p:nvSpPr>
          <p:cNvPr id="12" name="Text 9"/>
          <p:cNvSpPr/>
          <p:nvPr/>
        </p:nvSpPr>
        <p:spPr>
          <a:xfrm>
            <a:off x="804672" y="3474720"/>
            <a:ext cx="2090928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Både unge og ældre, teknisk stærke og nybegyndere bliver forsøgt snydt.</a:t>
            </a:r>
            <a:endParaRPr lang="en-US" sz="1350" dirty="0"/>
          </a:p>
        </p:txBody>
      </p:sp>
      <p:sp>
        <p:nvSpPr>
          <p:cNvPr id="13" name="Shape 10"/>
          <p:cNvSpPr/>
          <p:nvPr/>
        </p:nvSpPr>
        <p:spPr>
          <a:xfrm>
            <a:off x="3316224" y="2011680"/>
            <a:ext cx="2511552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3572256" y="226771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5" name="Text 12"/>
          <p:cNvSpPr/>
          <p:nvPr/>
        </p:nvSpPr>
        <p:spPr>
          <a:xfrm>
            <a:off x="3572256" y="22677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</a:t>
            </a:r>
            <a:endParaRPr lang="en-US" sz="1800" dirty="0"/>
          </a:p>
        </p:txBody>
      </p:sp>
      <p:sp>
        <p:nvSpPr>
          <p:cNvPr id="16" name="Text 13"/>
          <p:cNvSpPr/>
          <p:nvPr/>
        </p:nvSpPr>
        <p:spPr>
          <a:xfrm>
            <a:off x="3572256" y="283464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De er professionelle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3572256" y="3474720"/>
            <a:ext cx="2090928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Bag beskederne står organiserede kriminelle med rigtige “kundeservice”-metoder.</a:t>
            </a:r>
            <a:endParaRPr lang="en-US" sz="1350" dirty="0"/>
          </a:p>
        </p:txBody>
      </p:sp>
      <p:sp>
        <p:nvSpPr>
          <p:cNvPr id="18" name="Shape 15"/>
          <p:cNvSpPr/>
          <p:nvPr/>
        </p:nvSpPr>
        <p:spPr>
          <a:xfrm>
            <a:off x="6083808" y="2011680"/>
            <a:ext cx="2511552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6339840" y="226771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20" name="Text 17"/>
          <p:cNvSpPr/>
          <p:nvPr/>
        </p:nvSpPr>
        <p:spPr>
          <a:xfrm>
            <a:off x="6339840" y="22677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3</a:t>
            </a:r>
            <a:endParaRPr lang="en-US" sz="1800" dirty="0"/>
          </a:p>
        </p:txBody>
      </p:sp>
      <p:sp>
        <p:nvSpPr>
          <p:cNvPr id="21" name="Text 18"/>
          <p:cNvSpPr/>
          <p:nvPr/>
        </p:nvSpPr>
        <p:spPr>
          <a:xfrm>
            <a:off x="6339840" y="283464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Det kan læres</a:t>
            </a:r>
            <a:endParaRPr lang="en-US" sz="1700" dirty="0"/>
          </a:p>
        </p:txBody>
      </p:sp>
      <p:sp>
        <p:nvSpPr>
          <p:cNvPr id="22" name="Text 19"/>
          <p:cNvSpPr/>
          <p:nvPr/>
        </p:nvSpPr>
        <p:spPr>
          <a:xfrm>
            <a:off x="6339840" y="3474720"/>
            <a:ext cx="2090928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 nogle få faste vaner gennemskuer du de allerfleste forsøg.</a:t>
            </a:r>
            <a:endParaRPr lang="en-US" sz="13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PSYKOLOGIEN BAG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Sådan manipulerer de dig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/ 15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566928" y="1371600"/>
            <a:ext cx="7863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Næsten al svindel trykker på én af fire knapper. Kan du genkende knappen, kan du stoppe op.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548640" y="1874520"/>
            <a:ext cx="1819656" cy="260604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804672" y="2130552"/>
            <a:ext cx="457200" cy="457200"/>
          </a:xfrm>
          <a:prstGeom prst="ellipse">
            <a:avLst/>
          </a:prstGeom>
          <a:solidFill>
            <a:srgbClr val="EF9B4F"/>
          </a:solidFill>
          <a:ln/>
        </p:spPr>
      </p:sp>
      <p:sp>
        <p:nvSpPr>
          <p:cNvPr id="10" name="Text 7"/>
          <p:cNvSpPr/>
          <p:nvPr/>
        </p:nvSpPr>
        <p:spPr>
          <a:xfrm>
            <a:off x="804672" y="21305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!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804672" y="2697480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Hastværk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804672" y="3429000"/>
            <a:ext cx="1399032" cy="905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“Betal inden 24 timer, ellers …” Presset skal få dig til at handle uden at tænke.</a:t>
            </a:r>
            <a:endParaRPr lang="en-US" sz="1200" dirty="0"/>
          </a:p>
        </p:txBody>
      </p:sp>
      <p:sp>
        <p:nvSpPr>
          <p:cNvPr id="13" name="Shape 10"/>
          <p:cNvSpPr/>
          <p:nvPr/>
        </p:nvSpPr>
        <p:spPr>
          <a:xfrm>
            <a:off x="2624328" y="1874520"/>
            <a:ext cx="1819656" cy="260604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2880360" y="2130552"/>
            <a:ext cx="457200" cy="457200"/>
          </a:xfrm>
          <a:prstGeom prst="ellipse">
            <a:avLst/>
          </a:prstGeom>
          <a:solidFill>
            <a:srgbClr val="EF9B4F"/>
          </a:solidFill>
          <a:ln/>
        </p:spPr>
      </p:sp>
      <p:sp>
        <p:nvSpPr>
          <p:cNvPr id="15" name="Text 12"/>
          <p:cNvSpPr/>
          <p:nvPr/>
        </p:nvSpPr>
        <p:spPr>
          <a:xfrm>
            <a:off x="2880360" y="21305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!</a:t>
            </a:r>
            <a:endParaRPr lang="en-US" sz="1800" dirty="0"/>
          </a:p>
        </p:txBody>
      </p:sp>
      <p:sp>
        <p:nvSpPr>
          <p:cNvPr id="16" name="Text 13"/>
          <p:cNvSpPr/>
          <p:nvPr/>
        </p:nvSpPr>
        <p:spPr>
          <a:xfrm>
            <a:off x="2880360" y="2697480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Frygt</a:t>
            </a:r>
            <a:endParaRPr lang="en-US" sz="1450" dirty="0"/>
          </a:p>
        </p:txBody>
      </p:sp>
      <p:sp>
        <p:nvSpPr>
          <p:cNvPr id="17" name="Text 14"/>
          <p:cNvSpPr/>
          <p:nvPr/>
        </p:nvSpPr>
        <p:spPr>
          <a:xfrm>
            <a:off x="2880360" y="3429000"/>
            <a:ext cx="1399032" cy="905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“Din konto er spærret.” Frygt slår den kritiske sans fra.</a:t>
            </a:r>
            <a:endParaRPr lang="en-US" sz="1200" dirty="0"/>
          </a:p>
        </p:txBody>
      </p:sp>
      <p:sp>
        <p:nvSpPr>
          <p:cNvPr id="18" name="Shape 15"/>
          <p:cNvSpPr/>
          <p:nvPr/>
        </p:nvSpPr>
        <p:spPr>
          <a:xfrm>
            <a:off x="4700016" y="1874520"/>
            <a:ext cx="1819656" cy="260604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956048" y="2130552"/>
            <a:ext cx="457200" cy="457200"/>
          </a:xfrm>
          <a:prstGeom prst="ellipse">
            <a:avLst/>
          </a:prstGeom>
          <a:solidFill>
            <a:srgbClr val="EF9B4F"/>
          </a:solidFill>
          <a:ln/>
        </p:spPr>
      </p:sp>
      <p:sp>
        <p:nvSpPr>
          <p:cNvPr id="20" name="Text 17"/>
          <p:cNvSpPr/>
          <p:nvPr/>
        </p:nvSpPr>
        <p:spPr>
          <a:xfrm>
            <a:off x="4956048" y="21305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!</a:t>
            </a:r>
            <a:endParaRPr lang="en-US" sz="1800" dirty="0"/>
          </a:p>
        </p:txBody>
      </p:sp>
      <p:sp>
        <p:nvSpPr>
          <p:cNvPr id="21" name="Text 18"/>
          <p:cNvSpPr/>
          <p:nvPr/>
        </p:nvSpPr>
        <p:spPr>
          <a:xfrm>
            <a:off x="4956048" y="2697480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Autoritet</a:t>
            </a:r>
            <a:endParaRPr lang="en-US" sz="1450" dirty="0"/>
          </a:p>
        </p:txBody>
      </p:sp>
      <p:sp>
        <p:nvSpPr>
          <p:cNvPr id="22" name="Text 19"/>
          <p:cNvSpPr/>
          <p:nvPr/>
        </p:nvSpPr>
        <p:spPr>
          <a:xfrm>
            <a:off x="4956048" y="3429000"/>
            <a:ext cx="1399032" cy="905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udgiver sig for banken, politiet eller SKAT — dem man er vant til at adlyde.</a:t>
            </a:r>
            <a:endParaRPr lang="en-US" sz="1200" dirty="0"/>
          </a:p>
        </p:txBody>
      </p:sp>
      <p:sp>
        <p:nvSpPr>
          <p:cNvPr id="23" name="Shape 20"/>
          <p:cNvSpPr/>
          <p:nvPr/>
        </p:nvSpPr>
        <p:spPr>
          <a:xfrm>
            <a:off x="6775704" y="1874520"/>
            <a:ext cx="1819656" cy="260604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24" name="Shape 21"/>
          <p:cNvSpPr/>
          <p:nvPr/>
        </p:nvSpPr>
        <p:spPr>
          <a:xfrm>
            <a:off x="7031736" y="2130552"/>
            <a:ext cx="457200" cy="457200"/>
          </a:xfrm>
          <a:prstGeom prst="ellipse">
            <a:avLst/>
          </a:prstGeom>
          <a:solidFill>
            <a:srgbClr val="EF9B4F"/>
          </a:solidFill>
          <a:ln/>
        </p:spPr>
      </p:sp>
      <p:sp>
        <p:nvSpPr>
          <p:cNvPr id="25" name="Text 22"/>
          <p:cNvSpPr/>
          <p:nvPr/>
        </p:nvSpPr>
        <p:spPr>
          <a:xfrm>
            <a:off x="7031736" y="21305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!</a:t>
            </a:r>
            <a:endParaRPr lang="en-US" sz="1800" dirty="0"/>
          </a:p>
        </p:txBody>
      </p:sp>
      <p:sp>
        <p:nvSpPr>
          <p:cNvPr id="26" name="Text 23"/>
          <p:cNvSpPr/>
          <p:nvPr/>
        </p:nvSpPr>
        <p:spPr>
          <a:xfrm>
            <a:off x="7031736" y="2697480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For godt til at være sandt</a:t>
            </a:r>
            <a:endParaRPr lang="en-US" sz="1450" dirty="0"/>
          </a:p>
        </p:txBody>
      </p:sp>
      <p:sp>
        <p:nvSpPr>
          <p:cNvPr id="27" name="Text 24"/>
          <p:cNvSpPr/>
          <p:nvPr/>
        </p:nvSpPr>
        <p:spPr>
          <a:xfrm>
            <a:off x="7031736" y="3429000"/>
            <a:ext cx="1399032" cy="905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Gevinster og gratis penge er ren lokkemad.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84048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De tre kanaler</a:t>
            </a:r>
            <a:endParaRPr lang="en-US" sz="34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/ 15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566928" y="1207008"/>
            <a:ext cx="7863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Svindlen kommer næsten altid via én af disse tre. Vi ser på de mest almindelige eksempler i hver.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548640" y="1874520"/>
            <a:ext cx="2511552" cy="2377440"/>
          </a:xfrm>
          <a:prstGeom prst="roundRect">
            <a:avLst>
              <a:gd name="adj" fmla="val 3846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804672" y="213055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9" name="Text 6"/>
          <p:cNvSpPr/>
          <p:nvPr/>
        </p:nvSpPr>
        <p:spPr>
          <a:xfrm>
            <a:off x="804672" y="21305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804672" y="269748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SMS</a:t>
            </a:r>
            <a:endParaRPr lang="en-US" sz="1700" dirty="0"/>
          </a:p>
        </p:txBody>
      </p:sp>
      <p:sp>
        <p:nvSpPr>
          <p:cNvPr id="11" name="Text 8"/>
          <p:cNvSpPr/>
          <p:nvPr/>
        </p:nvSpPr>
        <p:spPr>
          <a:xfrm>
            <a:off x="804672" y="3337560"/>
            <a:ext cx="2090928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Falske pakke- og bankbeskeder med et link, du skal trykke på.</a:t>
            </a:r>
            <a:endParaRPr lang="en-US" sz="1350" dirty="0"/>
          </a:p>
        </p:txBody>
      </p:sp>
      <p:sp>
        <p:nvSpPr>
          <p:cNvPr id="12" name="Shape 9"/>
          <p:cNvSpPr/>
          <p:nvPr/>
        </p:nvSpPr>
        <p:spPr>
          <a:xfrm>
            <a:off x="3316224" y="1874520"/>
            <a:ext cx="2511552" cy="2377440"/>
          </a:xfrm>
          <a:prstGeom prst="roundRect">
            <a:avLst>
              <a:gd name="adj" fmla="val 3846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3572256" y="213055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4" name="Text 11"/>
          <p:cNvSpPr/>
          <p:nvPr/>
        </p:nvSpPr>
        <p:spPr>
          <a:xfrm>
            <a:off x="3572256" y="21305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3572256" y="269748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E-mail</a:t>
            </a:r>
            <a:endParaRPr lang="en-US" sz="1700" dirty="0"/>
          </a:p>
        </p:txBody>
      </p:sp>
      <p:sp>
        <p:nvSpPr>
          <p:cNvPr id="16" name="Text 13"/>
          <p:cNvSpPr/>
          <p:nvPr/>
        </p:nvSpPr>
        <p:spPr>
          <a:xfrm>
            <a:off x="3572256" y="3337560"/>
            <a:ext cx="2090928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Ægte-udseende mails fra “banken”, SKAT eller kendte firmaer.</a:t>
            </a:r>
            <a:endParaRPr lang="en-US" sz="1350" dirty="0"/>
          </a:p>
        </p:txBody>
      </p:sp>
      <p:sp>
        <p:nvSpPr>
          <p:cNvPr id="17" name="Shape 14"/>
          <p:cNvSpPr/>
          <p:nvPr/>
        </p:nvSpPr>
        <p:spPr>
          <a:xfrm>
            <a:off x="6083808" y="1874520"/>
            <a:ext cx="2511552" cy="2377440"/>
          </a:xfrm>
          <a:prstGeom prst="roundRect">
            <a:avLst>
              <a:gd name="adj" fmla="val 3846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8" name="Shape 15"/>
          <p:cNvSpPr/>
          <p:nvPr/>
        </p:nvSpPr>
        <p:spPr>
          <a:xfrm>
            <a:off x="6339840" y="213055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9" name="Text 16"/>
          <p:cNvSpPr/>
          <p:nvPr/>
        </p:nvSpPr>
        <p:spPr>
          <a:xfrm>
            <a:off x="6339840" y="21305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3</a:t>
            </a:r>
            <a:endParaRPr lang="en-US" sz="1800" dirty="0"/>
          </a:p>
        </p:txBody>
      </p:sp>
      <p:sp>
        <p:nvSpPr>
          <p:cNvPr id="20" name="Text 17"/>
          <p:cNvSpPr/>
          <p:nvPr/>
        </p:nvSpPr>
        <p:spPr>
          <a:xfrm>
            <a:off x="6339840" y="269748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Telefon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6339840" y="3337560"/>
            <a:ext cx="2090928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Opkald fra “support”, “banken” — eller et barn med et nyt nummer.</a:t>
            </a:r>
            <a:endParaRPr lang="en-US" sz="13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EKSEMPEL 1 · SMS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Pakkesvindel på SMS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/ 15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828800"/>
            <a:ext cx="3840480" cy="2286000"/>
          </a:xfrm>
          <a:prstGeom prst="roundRect">
            <a:avLst>
              <a:gd name="adj" fmla="val 4800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77240" y="2011680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D64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PostNord (falsk)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777240" y="2340864"/>
            <a:ext cx="33832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5000"/>
              </a:lnSpc>
              <a:buNone/>
            </a:pPr>
            <a:r>
              <a:rPr lang="en-US" sz="15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 pakke afventer betaling af et gebyr på 29 kr. Betal her for at undgå returnering: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777240" y="3493008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u="sng" dirty="0">
                <a:solidFill>
                  <a:srgbClr val="D64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postnord-levering.info/betal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4754880" y="1810512"/>
            <a:ext cx="3840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Sådan spotter du den</a:t>
            </a:r>
            <a:endParaRPr lang="en-US" sz="1900" dirty="0"/>
          </a:p>
        </p:txBody>
      </p:sp>
      <p:sp>
        <p:nvSpPr>
          <p:cNvPr id="12" name="Text 9"/>
          <p:cNvSpPr/>
          <p:nvPr/>
        </p:nvSpPr>
        <p:spPr>
          <a:xfrm>
            <a:off x="4754880" y="2231136"/>
            <a:ext cx="388620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 venter måske slet ikke en pakke</a:t>
            </a:r>
            <a:endParaRPr lang="en-US" sz="13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Der kræves et lille “gebyr” — og det haster</a:t>
            </a:r>
            <a:endParaRPr lang="en-US" sz="13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Linket er ikke den rigtige postnord.dk</a:t>
            </a:r>
            <a:endParaRPr lang="en-US" sz="13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Fragtfirmaer opkræver ikke via SMS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4754880" y="3712464"/>
            <a:ext cx="3840480" cy="786384"/>
          </a:xfrm>
          <a:prstGeom prst="roundRect">
            <a:avLst>
              <a:gd name="adj" fmla="val 9302"/>
            </a:avLst>
          </a:prstGeom>
          <a:solidFill>
            <a:srgbClr val="243B42"/>
          </a:solidFill>
          <a:ln/>
        </p:spPr>
      </p:sp>
      <p:sp>
        <p:nvSpPr>
          <p:cNvPr id="14" name="Text 11"/>
          <p:cNvSpPr/>
          <p:nvPr/>
        </p:nvSpPr>
        <p:spPr>
          <a:xfrm>
            <a:off x="4937760" y="3785616"/>
            <a:ext cx="35204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Regel: </a:t>
            </a:r>
            <a:pPr indent="0" marL="0">
              <a:buNone/>
            </a:pPr>
            <a:r>
              <a:rPr lang="en-US" sz="1300" dirty="0">
                <a:solidFill>
                  <a:srgbClr val="FBF6E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Betal aldrig et gebyr via et link i en SMS. Gå selv ind på fragtfirmaets rigtige side.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EKSEMPEL 2 · SMS &amp; MAIL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Falske bankbeskeder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/ 15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828800"/>
            <a:ext cx="3840480" cy="2286000"/>
          </a:xfrm>
          <a:prstGeom prst="roundRect">
            <a:avLst>
              <a:gd name="adj" fmla="val 4800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77240" y="2011680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D64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 Bank (falsk)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777240" y="2340864"/>
            <a:ext cx="33832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5000"/>
              </a:lnSpc>
              <a:buNone/>
            </a:pPr>
            <a:r>
              <a:rPr lang="en-US" sz="15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 har registreret et mistænkeligt forsøg på din konto. Godkend eller afvis med det samme med dit MitID: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777240" y="3493008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u="sng" dirty="0">
                <a:solidFill>
                  <a:srgbClr val="D64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sikker-bank-login.com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4754880" y="1810512"/>
            <a:ext cx="3840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Det afslører den</a:t>
            </a:r>
            <a:endParaRPr lang="en-US" sz="1900" dirty="0"/>
          </a:p>
        </p:txBody>
      </p:sp>
      <p:sp>
        <p:nvSpPr>
          <p:cNvPr id="12" name="Text 9"/>
          <p:cNvSpPr/>
          <p:nvPr/>
        </p:nvSpPr>
        <p:spPr>
          <a:xfrm>
            <a:off x="4754880" y="2231136"/>
            <a:ext cx="388620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Skaber panik og kræver handling nu</a:t>
            </a:r>
            <a:endParaRPr lang="en-US" sz="13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Beder dig godkende via et link</a:t>
            </a:r>
            <a:endParaRPr lang="en-US" sz="13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Vil bruge MitID uden for bankens app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4754880" y="3712464"/>
            <a:ext cx="3840480" cy="786384"/>
          </a:xfrm>
          <a:prstGeom prst="roundRect">
            <a:avLst>
              <a:gd name="adj" fmla="val 9302"/>
            </a:avLst>
          </a:prstGeom>
          <a:solidFill>
            <a:srgbClr val="243B42"/>
          </a:solidFill>
          <a:ln/>
        </p:spPr>
      </p:sp>
      <p:sp>
        <p:nvSpPr>
          <p:cNvPr id="14" name="Text 11"/>
          <p:cNvSpPr/>
          <p:nvPr/>
        </p:nvSpPr>
        <p:spPr>
          <a:xfrm>
            <a:off x="4937760" y="3785616"/>
            <a:ext cx="35204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Husk: </a:t>
            </a:r>
            <a:pPr indent="0" marL="0">
              <a:buNone/>
            </a:pPr>
            <a:r>
              <a:rPr lang="en-US" sz="1300" dirty="0">
                <a:solidFill>
                  <a:srgbClr val="FBF6E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 bank beder ALDRIG om dit MitID, dine koder eller en overførsel.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EKSEMPEL 3 · DET VIGTIGSTE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MitID er nøglen til alt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/ 15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566928" y="1371600"/>
            <a:ext cx="786384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 dit MitID kan man logge ind i din bank, e-Boks og på det offentlige. Derfor er det præcis dét, svindlerne jagter.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548640" y="1965960"/>
            <a:ext cx="393192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777240" y="214884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Sådan lokker de</a:t>
            </a:r>
            <a:endParaRPr lang="en-US" sz="1900" dirty="0"/>
          </a:p>
        </p:txBody>
      </p:sp>
      <p:sp>
        <p:nvSpPr>
          <p:cNvPr id="10" name="Text 7"/>
          <p:cNvSpPr/>
          <p:nvPr/>
        </p:nvSpPr>
        <p:spPr>
          <a:xfrm>
            <a:off x="777240" y="2560320"/>
            <a:ext cx="34747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4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“Log ind med MitID for at bekræfte …”</a:t>
            </a:r>
            <a:endParaRPr lang="en-US" sz="14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4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“Dit MitID udløber — forny det her”</a:t>
            </a:r>
            <a:endParaRPr lang="en-US" sz="14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4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“medarbejder” ringer og guider dig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4663440" y="1965960"/>
            <a:ext cx="3931920" cy="2286000"/>
          </a:xfrm>
          <a:prstGeom prst="roundRect">
            <a:avLst>
              <a:gd name="adj" fmla="val 4000"/>
            </a:avLst>
          </a:prstGeom>
          <a:solidFill>
            <a:srgbClr val="243B42"/>
          </a:solidFill>
          <a:ln/>
        </p:spPr>
      </p:sp>
      <p:sp>
        <p:nvSpPr>
          <p:cNvPr id="12" name="Text 9"/>
          <p:cNvSpPr/>
          <p:nvPr/>
        </p:nvSpPr>
        <p:spPr>
          <a:xfrm>
            <a:off x="4892040" y="214884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EF9B4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Den gyldne regel</a:t>
            </a:r>
            <a:endParaRPr lang="en-US" sz="1900" dirty="0"/>
          </a:p>
        </p:txBody>
      </p:sp>
      <p:sp>
        <p:nvSpPr>
          <p:cNvPr id="13" name="Text 10"/>
          <p:cNvSpPr/>
          <p:nvPr/>
        </p:nvSpPr>
        <p:spPr>
          <a:xfrm>
            <a:off x="4892040" y="2560320"/>
            <a:ext cx="34747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5000"/>
              </a:lnSpc>
              <a:buNone/>
            </a:pPr>
            <a:r>
              <a:rPr lang="en-US" sz="1500" dirty="0">
                <a:solidFill>
                  <a:srgbClr val="FBF6E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Ingen bank og ingen myndighed beder dig nogensinde logge ind med MitID via et link i en SMS eller mail.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4892040" y="3520440"/>
            <a:ext cx="34747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i="1" dirty="0">
                <a:solidFill>
                  <a:srgbClr val="EAF3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Brug kun MitID, når DU selv har åbnet appen eller siden.</a:t>
            </a:r>
            <a:endParaRPr lang="en-US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EKSEMPEL 4 · SKAT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“Du har penge til gode”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 / 15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828800"/>
            <a:ext cx="3840480" cy="2286000"/>
          </a:xfrm>
          <a:prstGeom prst="roundRect">
            <a:avLst>
              <a:gd name="adj" fmla="val 4800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77240" y="2011680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D64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Skattestyrelsen (falsk)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777240" y="2340864"/>
            <a:ext cx="33832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5000"/>
              </a:lnSpc>
              <a:buNone/>
            </a:pPr>
            <a:r>
              <a:rPr lang="en-US" sz="15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 har 2.847 kr. til gode i overskydende skat. Indtast dine kortoplysninger for at få beløbet udbetalt: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777240" y="3493008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u="sng" dirty="0">
                <a:solidFill>
                  <a:srgbClr val="D64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skat-udbetaling.dk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4754880" y="1810512"/>
            <a:ext cx="3840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Hvorfor det er falsk</a:t>
            </a:r>
            <a:endParaRPr lang="en-US" sz="1900" dirty="0"/>
          </a:p>
        </p:txBody>
      </p:sp>
      <p:sp>
        <p:nvSpPr>
          <p:cNvPr id="12" name="Text 9"/>
          <p:cNvSpPr/>
          <p:nvPr/>
        </p:nvSpPr>
        <p:spPr>
          <a:xfrm>
            <a:off x="4754880" y="2231136"/>
            <a:ext cx="388620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SKAT udbetaler selv til din NemKonto</a:t>
            </a:r>
            <a:endParaRPr lang="en-US" sz="13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 “indtaster” aldrig kort for at få penge</a:t>
            </a:r>
            <a:endParaRPr lang="en-US" sz="13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 modtage penge kræver ingen kortoplysninger</a:t>
            </a:r>
            <a:endParaRPr lang="en-US" sz="13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Domænet er ikke det ægte skat.dk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4754880" y="3712464"/>
            <a:ext cx="3840480" cy="786384"/>
          </a:xfrm>
          <a:prstGeom prst="roundRect">
            <a:avLst>
              <a:gd name="adj" fmla="val 9302"/>
            </a:avLst>
          </a:prstGeom>
          <a:solidFill>
            <a:srgbClr val="243B42"/>
          </a:solidFill>
          <a:ln/>
        </p:spPr>
      </p:sp>
      <p:sp>
        <p:nvSpPr>
          <p:cNvPr id="14" name="Text 11"/>
          <p:cNvSpPr/>
          <p:nvPr/>
        </p:nvSpPr>
        <p:spPr>
          <a:xfrm>
            <a:off x="4937760" y="3785616"/>
            <a:ext cx="35204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Huskeregel: </a:t>
            </a:r>
            <a:pPr indent="0" marL="0">
              <a:buNone/>
            </a:pPr>
            <a:r>
              <a:rPr lang="en-US" sz="1300" dirty="0">
                <a:solidFill>
                  <a:srgbClr val="FBF6E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Skal du bruge dit kortnummer for at MODTAGE penge, er det svindel.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EKSEMPEL 5 · TELEFON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Når telefonen ringer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 / 15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600200"/>
            <a:ext cx="2511552" cy="2651760"/>
          </a:xfrm>
          <a:prstGeom prst="roundRect">
            <a:avLst>
              <a:gd name="adj" fmla="val 3641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804672" y="185623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9" name="Text 6"/>
          <p:cNvSpPr/>
          <p:nvPr/>
        </p:nvSpPr>
        <p:spPr>
          <a:xfrm>
            <a:off x="804672" y="185623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804672" y="242316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“Teknisk support”</a:t>
            </a:r>
            <a:endParaRPr lang="en-US" sz="1700" dirty="0"/>
          </a:p>
        </p:txBody>
      </p:sp>
      <p:sp>
        <p:nvSpPr>
          <p:cNvPr id="11" name="Text 8"/>
          <p:cNvSpPr/>
          <p:nvPr/>
        </p:nvSpPr>
        <p:spPr>
          <a:xfrm>
            <a:off x="804672" y="3063240"/>
            <a:ext cx="2090928" cy="1042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“Vi kan se, din computer er inficeret.” De vil have fjernadgang eller betaling. Microsoft ringer ikke til dig.</a:t>
            </a:r>
            <a:endParaRPr lang="en-US" sz="1350" dirty="0"/>
          </a:p>
        </p:txBody>
      </p:sp>
      <p:sp>
        <p:nvSpPr>
          <p:cNvPr id="12" name="Shape 9"/>
          <p:cNvSpPr/>
          <p:nvPr/>
        </p:nvSpPr>
        <p:spPr>
          <a:xfrm>
            <a:off x="3316224" y="1600200"/>
            <a:ext cx="2511552" cy="2651760"/>
          </a:xfrm>
          <a:prstGeom prst="roundRect">
            <a:avLst>
              <a:gd name="adj" fmla="val 3641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3572256" y="185623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4" name="Text 11"/>
          <p:cNvSpPr/>
          <p:nvPr/>
        </p:nvSpPr>
        <p:spPr>
          <a:xfrm>
            <a:off x="3572256" y="185623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3572256" y="242316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“Hej mor / far”</a:t>
            </a:r>
            <a:endParaRPr lang="en-US" sz="1700" dirty="0"/>
          </a:p>
        </p:txBody>
      </p:sp>
      <p:sp>
        <p:nvSpPr>
          <p:cNvPr id="16" name="Text 13"/>
          <p:cNvSpPr/>
          <p:nvPr/>
        </p:nvSpPr>
        <p:spPr>
          <a:xfrm>
            <a:off x="3572256" y="3063240"/>
            <a:ext cx="2090928" cy="1042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 “nyt nummer” skriver: et barn i knibe, der mangler penge nu. Ring altid på det gamle nummer.</a:t>
            </a:r>
            <a:endParaRPr lang="en-US" sz="1350" dirty="0"/>
          </a:p>
        </p:txBody>
      </p:sp>
      <p:sp>
        <p:nvSpPr>
          <p:cNvPr id="17" name="Shape 14"/>
          <p:cNvSpPr/>
          <p:nvPr/>
        </p:nvSpPr>
        <p:spPr>
          <a:xfrm>
            <a:off x="6083808" y="1600200"/>
            <a:ext cx="2511552" cy="2651760"/>
          </a:xfrm>
          <a:prstGeom prst="roundRect">
            <a:avLst>
              <a:gd name="adj" fmla="val 3641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8" name="Shape 15"/>
          <p:cNvSpPr/>
          <p:nvPr/>
        </p:nvSpPr>
        <p:spPr>
          <a:xfrm>
            <a:off x="6339840" y="185623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9" name="Text 16"/>
          <p:cNvSpPr/>
          <p:nvPr/>
        </p:nvSpPr>
        <p:spPr>
          <a:xfrm>
            <a:off x="6339840" y="185623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3</a:t>
            </a:r>
            <a:endParaRPr lang="en-US" sz="1800" dirty="0"/>
          </a:p>
        </p:txBody>
      </p:sp>
      <p:sp>
        <p:nvSpPr>
          <p:cNvPr id="20" name="Text 17"/>
          <p:cNvSpPr/>
          <p:nvPr/>
        </p:nvSpPr>
        <p:spPr>
          <a:xfrm>
            <a:off x="6339840" y="242316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“Banken” ringer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6339840" y="3063240"/>
            <a:ext cx="2090928" cy="1042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kender måske dit navn og lyder rolige. Læg på, find bankens nummer selv, og ring tilbage.</a:t>
            </a:r>
            <a:endParaRPr lang="en-US" sz="13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TAG DET MED HJEM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De 5 gyldne regler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/ 15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481328"/>
            <a:ext cx="8046720" cy="530352"/>
          </a:xfrm>
          <a:prstGeom prst="roundRect">
            <a:avLst>
              <a:gd name="adj" fmla="val 13793"/>
            </a:avLst>
          </a:prstGeom>
          <a:solidFill>
            <a:srgbClr val="FFFFFF"/>
          </a:solidFill>
          <a:ln w="12700">
            <a:solidFill>
              <a:srgbClr val="EAF3F4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685800" y="1563624"/>
            <a:ext cx="365760" cy="36576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9" name="Text 6"/>
          <p:cNvSpPr/>
          <p:nvPr/>
        </p:nvSpPr>
        <p:spPr>
          <a:xfrm>
            <a:off x="685800" y="156362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1188720" y="1481328"/>
            <a:ext cx="72237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Stop op  </a:t>
            </a:r>
            <a:pPr indent="0" marL="0">
              <a:buNone/>
            </a:pPr>
            <a:r>
              <a:rPr lang="en-US" sz="14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Hastværk er svindlerens bedste ven. Giv dig selv et minut.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548640" y="2103120"/>
            <a:ext cx="8046720" cy="530352"/>
          </a:xfrm>
          <a:prstGeom prst="roundRect">
            <a:avLst>
              <a:gd name="adj" fmla="val 13793"/>
            </a:avLst>
          </a:prstGeom>
          <a:solidFill>
            <a:srgbClr val="FFFFFF"/>
          </a:solidFill>
          <a:ln w="12700">
            <a:solidFill>
              <a:srgbClr val="EAF3F4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685800" y="2185416"/>
            <a:ext cx="365760" cy="36576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3" name="Text 10"/>
          <p:cNvSpPr/>
          <p:nvPr/>
        </p:nvSpPr>
        <p:spPr>
          <a:xfrm>
            <a:off x="685800" y="2185416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1188720" y="2103120"/>
            <a:ext cx="72237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Klik aldrig på links  </a:t>
            </a:r>
            <a:pPr indent="0" marL="0">
              <a:buNone/>
            </a:pPr>
            <a:r>
              <a:rPr lang="en-US" sz="14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Ikke i uventede beskeder — uanset hvor ægte de ser ud.</a:t>
            </a: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548640" y="2724912"/>
            <a:ext cx="8046720" cy="530352"/>
          </a:xfrm>
          <a:prstGeom prst="roundRect">
            <a:avLst>
              <a:gd name="adj" fmla="val 13793"/>
            </a:avLst>
          </a:prstGeom>
          <a:solidFill>
            <a:srgbClr val="FFFFFF"/>
          </a:solidFill>
          <a:ln w="12700">
            <a:solidFill>
              <a:srgbClr val="EAF3F4"/>
            </a:solidFill>
            <a:prstDash val="solid"/>
          </a:ln>
        </p:spPr>
      </p:sp>
      <p:sp>
        <p:nvSpPr>
          <p:cNvPr id="16" name="Shape 13"/>
          <p:cNvSpPr/>
          <p:nvPr/>
        </p:nvSpPr>
        <p:spPr>
          <a:xfrm>
            <a:off x="685800" y="2807208"/>
            <a:ext cx="365760" cy="36576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7" name="Text 14"/>
          <p:cNvSpPr/>
          <p:nvPr/>
        </p:nvSpPr>
        <p:spPr>
          <a:xfrm>
            <a:off x="685800" y="280720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3</a:t>
            </a:r>
            <a:endParaRPr lang="en-US" sz="1500" dirty="0"/>
          </a:p>
        </p:txBody>
      </p:sp>
      <p:sp>
        <p:nvSpPr>
          <p:cNvPr id="18" name="Text 15"/>
          <p:cNvSpPr/>
          <p:nvPr/>
        </p:nvSpPr>
        <p:spPr>
          <a:xfrm>
            <a:off x="1188720" y="2724912"/>
            <a:ext cx="72237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 altid selv ind  </a:t>
            </a:r>
            <a:pPr indent="0" marL="0">
              <a:buNone/>
            </a:pPr>
            <a:r>
              <a:rPr lang="en-US" sz="14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Åbn appen eller tast selv adressen. Følg aldrig et link ind.</a:t>
            </a:r>
            <a:endParaRPr lang="en-US" sz="1600" dirty="0"/>
          </a:p>
        </p:txBody>
      </p:sp>
      <p:sp>
        <p:nvSpPr>
          <p:cNvPr id="19" name="Shape 16"/>
          <p:cNvSpPr/>
          <p:nvPr/>
        </p:nvSpPr>
        <p:spPr>
          <a:xfrm>
            <a:off x="548640" y="3346704"/>
            <a:ext cx="8046720" cy="530352"/>
          </a:xfrm>
          <a:prstGeom prst="roundRect">
            <a:avLst>
              <a:gd name="adj" fmla="val 13793"/>
            </a:avLst>
          </a:prstGeom>
          <a:solidFill>
            <a:srgbClr val="FFFFFF"/>
          </a:solidFill>
          <a:ln w="12700">
            <a:solidFill>
              <a:srgbClr val="EAF3F4"/>
            </a:solidFill>
            <a:prstDash val="solid"/>
          </a:ln>
        </p:spPr>
      </p:sp>
      <p:sp>
        <p:nvSpPr>
          <p:cNvPr id="20" name="Shape 17"/>
          <p:cNvSpPr/>
          <p:nvPr/>
        </p:nvSpPr>
        <p:spPr>
          <a:xfrm>
            <a:off x="685800" y="3429000"/>
            <a:ext cx="365760" cy="36576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21" name="Text 18"/>
          <p:cNvSpPr/>
          <p:nvPr/>
        </p:nvSpPr>
        <p:spPr>
          <a:xfrm>
            <a:off x="685800" y="342900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4</a:t>
            </a:r>
            <a:endParaRPr lang="en-US" sz="1500" dirty="0"/>
          </a:p>
        </p:txBody>
      </p:sp>
      <p:sp>
        <p:nvSpPr>
          <p:cNvPr id="22" name="Text 19"/>
          <p:cNvSpPr/>
          <p:nvPr/>
        </p:nvSpPr>
        <p:spPr>
          <a:xfrm>
            <a:off x="1188720" y="3346704"/>
            <a:ext cx="72237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 aldrig koder  </a:t>
            </a:r>
            <a:pPr indent="0" marL="0">
              <a:buNone/>
            </a:pPr>
            <a:r>
              <a:rPr lang="en-US" sz="14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MitID, adgangskoder og kortoplysninger giver du aldrig videre.</a:t>
            </a:r>
            <a:endParaRPr lang="en-US" sz="1600" dirty="0"/>
          </a:p>
        </p:txBody>
      </p:sp>
      <p:sp>
        <p:nvSpPr>
          <p:cNvPr id="23" name="Shape 20"/>
          <p:cNvSpPr/>
          <p:nvPr/>
        </p:nvSpPr>
        <p:spPr>
          <a:xfrm>
            <a:off x="548640" y="3968496"/>
            <a:ext cx="8046720" cy="530352"/>
          </a:xfrm>
          <a:prstGeom prst="roundRect">
            <a:avLst>
              <a:gd name="adj" fmla="val 13793"/>
            </a:avLst>
          </a:prstGeom>
          <a:solidFill>
            <a:srgbClr val="FFFFFF"/>
          </a:solidFill>
          <a:ln w="12700">
            <a:solidFill>
              <a:srgbClr val="EAF3F4"/>
            </a:solidFill>
            <a:prstDash val="solid"/>
          </a:ln>
        </p:spPr>
      </p:sp>
      <p:sp>
        <p:nvSpPr>
          <p:cNvPr id="24" name="Shape 21"/>
          <p:cNvSpPr/>
          <p:nvPr/>
        </p:nvSpPr>
        <p:spPr>
          <a:xfrm>
            <a:off x="685800" y="4050792"/>
            <a:ext cx="365760" cy="36576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25" name="Text 22"/>
          <p:cNvSpPr/>
          <p:nvPr/>
        </p:nvSpPr>
        <p:spPr>
          <a:xfrm>
            <a:off x="685800" y="405079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5</a:t>
            </a:r>
            <a:endParaRPr lang="en-US" sz="1500" dirty="0"/>
          </a:p>
        </p:txBody>
      </p:sp>
      <p:sp>
        <p:nvSpPr>
          <p:cNvPr id="26" name="Text 23"/>
          <p:cNvSpPr/>
          <p:nvPr/>
        </p:nvSpPr>
        <p:spPr>
          <a:xfrm>
            <a:off x="1188720" y="3968496"/>
            <a:ext cx="72237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Spørg, hvis du er i tvivl  </a:t>
            </a:r>
            <a:pPr indent="0" marL="0">
              <a:buNone/>
            </a:pPr>
            <a:r>
              <a:rPr lang="en-US" sz="14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Ring til en du stoler på — eller til NivåTek.</a:t>
            </a: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 PRAKTISK VÆRKTØJ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Tjek et link — uden at klikke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/ 15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417320"/>
            <a:ext cx="2511552" cy="2010000"/>
          </a:xfrm>
          <a:prstGeom prst="roundRect">
            <a:avLst>
              <a:gd name="adj" fmla="val 5051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804672" y="167335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9" name="Text 6"/>
          <p:cNvSpPr/>
          <p:nvPr/>
        </p:nvSpPr>
        <p:spPr>
          <a:xfrm>
            <a:off x="804672" y="16733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804672" y="224028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Se på afsenderen</a:t>
            </a:r>
            <a:endParaRPr lang="en-US" sz="1700" dirty="0"/>
          </a:p>
        </p:txBody>
      </p:sp>
      <p:sp>
        <p:nvSpPr>
          <p:cNvPr id="11" name="Text 8"/>
          <p:cNvSpPr/>
          <p:nvPr/>
        </p:nvSpPr>
        <p:spPr>
          <a:xfrm>
            <a:off x="804672" y="2760000"/>
            <a:ext cx="2090928" cy="640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Mærkelige adresser og stavefejl er advarsler.</a:t>
            </a:r>
            <a:endParaRPr lang="en-US" sz="1350" dirty="0"/>
          </a:p>
        </p:txBody>
      </p:sp>
      <p:sp>
        <p:nvSpPr>
          <p:cNvPr id="12" name="Shape 9"/>
          <p:cNvSpPr/>
          <p:nvPr/>
        </p:nvSpPr>
        <p:spPr>
          <a:xfrm>
            <a:off x="3316224" y="1417320"/>
            <a:ext cx="2511552" cy="2010000"/>
          </a:xfrm>
          <a:prstGeom prst="roundRect">
            <a:avLst>
              <a:gd name="adj" fmla="val 5051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3572256" y="167335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4" name="Text 11"/>
          <p:cNvSpPr/>
          <p:nvPr/>
        </p:nvSpPr>
        <p:spPr>
          <a:xfrm>
            <a:off x="3572256" y="16733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3572256" y="224028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Se den rigtige adresse</a:t>
            </a:r>
            <a:endParaRPr lang="en-US" sz="1700" dirty="0"/>
          </a:p>
        </p:txBody>
      </p:sp>
      <p:sp>
        <p:nvSpPr>
          <p:cNvPr id="16" name="Text 13"/>
          <p:cNvSpPr/>
          <p:nvPr/>
        </p:nvSpPr>
        <p:spPr>
          <a:xfrm>
            <a:off x="3572256" y="2760000"/>
            <a:ext cx="2090928" cy="640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Mobil: tryk og hold på linket. Pc: peg på det.</a:t>
            </a:r>
            <a:endParaRPr lang="en-US" sz="1350" dirty="0"/>
          </a:p>
        </p:txBody>
      </p:sp>
      <p:sp>
        <p:nvSpPr>
          <p:cNvPr id="17" name="Shape 14"/>
          <p:cNvSpPr/>
          <p:nvPr/>
        </p:nvSpPr>
        <p:spPr>
          <a:xfrm>
            <a:off x="6083808" y="1417320"/>
            <a:ext cx="2511552" cy="2010000"/>
          </a:xfrm>
          <a:prstGeom prst="roundRect">
            <a:avLst>
              <a:gd name="adj" fmla="val 5051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8" name="Shape 15"/>
          <p:cNvSpPr/>
          <p:nvPr/>
        </p:nvSpPr>
        <p:spPr>
          <a:xfrm>
            <a:off x="6339840" y="167335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9" name="Text 16"/>
          <p:cNvSpPr/>
          <p:nvPr/>
        </p:nvSpPr>
        <p:spPr>
          <a:xfrm>
            <a:off x="6339840" y="16733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3</a:t>
            </a:r>
            <a:endParaRPr lang="en-US" sz="1800" dirty="0"/>
          </a:p>
        </p:txBody>
      </p:sp>
      <p:sp>
        <p:nvSpPr>
          <p:cNvPr id="20" name="Text 17"/>
          <p:cNvSpPr/>
          <p:nvPr/>
        </p:nvSpPr>
        <p:spPr>
          <a:xfrm>
            <a:off x="6339840" y="2240280"/>
            <a:ext cx="2090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Kig efter det ægte domæne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6339840" y="2760000"/>
            <a:ext cx="2090928" cy="640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35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Navnet lige før .dk skal være det rigtige firma.</a:t>
            </a:r>
            <a:endParaRPr lang="en-US" sz="1350" dirty="0"/>
          </a:p>
        </p:txBody>
      </p:sp>
      <p:sp>
        <p:nvSpPr>
          <p:cNvPr id="22" name="Shape 19"/>
          <p:cNvSpPr/>
          <p:nvPr/>
        </p:nvSpPr>
        <p:spPr>
          <a:xfrm>
            <a:off x="548640" y="3580000"/>
            <a:ext cx="3913632" cy="868680"/>
          </a:xfrm>
          <a:prstGeom prst="roundRect">
            <a:avLst>
              <a:gd name="adj" fmla="val 8421"/>
            </a:avLst>
          </a:prstGeom>
          <a:solidFill>
            <a:srgbClr val="EAF3F4"/>
          </a:solidFill>
          <a:ln w="19050">
            <a:solidFill>
              <a:srgbClr val="1F7A8C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777240" y="3671880"/>
            <a:ext cx="34747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F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ÆGTE   </a:t>
            </a:r>
            <a:pPr indent="0" marL="0">
              <a:buNone/>
            </a:pPr>
            <a:r>
              <a:rPr lang="en-US" sz="1600" b="1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www.postnord.dk
</a:t>
            </a:r>
            <a:pPr indent="0" marL="0"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Firmanavnet står lige før .dk</a:t>
            </a:r>
            <a:endParaRPr lang="en-US" sz="1200" dirty="0"/>
          </a:p>
        </p:txBody>
      </p:sp>
      <p:sp>
        <p:nvSpPr>
          <p:cNvPr id="24" name="Shape 21"/>
          <p:cNvSpPr/>
          <p:nvPr/>
        </p:nvSpPr>
        <p:spPr>
          <a:xfrm>
            <a:off x="4681728" y="3580000"/>
            <a:ext cx="3913632" cy="868680"/>
          </a:xfrm>
          <a:prstGeom prst="roundRect">
            <a:avLst>
              <a:gd name="adj" fmla="val 8421"/>
            </a:avLst>
          </a:prstGeom>
          <a:solidFill>
            <a:srgbClr val="FBECEA"/>
          </a:solidFill>
          <a:ln w="19050">
            <a:solidFill>
              <a:srgbClr val="D64533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4910328" y="3671880"/>
            <a:ext cx="34747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D64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FALSK   </a:t>
            </a:r>
            <a:pPr indent="0" marL="0">
              <a:buNone/>
            </a:pPr>
            <a:r>
              <a:rPr lang="en-US" sz="1600" b="1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postnord-levering.info
</a:t>
            </a:r>
            <a:pPr indent="0" marL="0"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Rigtigt navn brugt som lokkemad</a:t>
            </a:r>
            <a:endParaRPr lang="en-US" sz="1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HANDL HURTIGT — OG ROLIGT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Hvis uheldet er ude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/ 15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566928" y="1371600"/>
            <a:ext cx="7863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 du klikket eller givet oplysninger, så gør det her — i rækkefølge. Jo hurtigere, jo bedre.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548640" y="1810512"/>
            <a:ext cx="1819656" cy="214884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804672" y="2066544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0" name="Text 7"/>
          <p:cNvSpPr/>
          <p:nvPr/>
        </p:nvSpPr>
        <p:spPr>
          <a:xfrm>
            <a:off x="804672" y="206654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804672" y="2633472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Ring til banken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804672" y="3364992"/>
            <a:ext cx="139903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Få spærret kort og konto — de har døgnvagt.</a:t>
            </a:r>
            <a:endParaRPr lang="en-US" sz="1200" dirty="0"/>
          </a:p>
        </p:txBody>
      </p:sp>
      <p:sp>
        <p:nvSpPr>
          <p:cNvPr id="13" name="Shape 10"/>
          <p:cNvSpPr/>
          <p:nvPr/>
        </p:nvSpPr>
        <p:spPr>
          <a:xfrm>
            <a:off x="2624328" y="1810512"/>
            <a:ext cx="1819656" cy="214884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2880360" y="2066544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5" name="Text 12"/>
          <p:cNvSpPr/>
          <p:nvPr/>
        </p:nvSpPr>
        <p:spPr>
          <a:xfrm>
            <a:off x="2880360" y="206654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</a:t>
            </a:r>
            <a:endParaRPr lang="en-US" sz="1800" dirty="0"/>
          </a:p>
        </p:txBody>
      </p:sp>
      <p:sp>
        <p:nvSpPr>
          <p:cNvPr id="16" name="Text 13"/>
          <p:cNvSpPr/>
          <p:nvPr/>
        </p:nvSpPr>
        <p:spPr>
          <a:xfrm>
            <a:off x="2880360" y="2633472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Skift adgangskoder</a:t>
            </a:r>
            <a:endParaRPr lang="en-US" sz="1450" dirty="0"/>
          </a:p>
        </p:txBody>
      </p:sp>
      <p:sp>
        <p:nvSpPr>
          <p:cNvPr id="17" name="Text 14"/>
          <p:cNvSpPr/>
          <p:nvPr/>
        </p:nvSpPr>
        <p:spPr>
          <a:xfrm>
            <a:off x="2880360" y="3364992"/>
            <a:ext cx="139903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Start med bank, e-mail og e-Boks.</a:t>
            </a:r>
            <a:endParaRPr lang="en-US" sz="1200" dirty="0"/>
          </a:p>
        </p:txBody>
      </p:sp>
      <p:sp>
        <p:nvSpPr>
          <p:cNvPr id="18" name="Shape 15"/>
          <p:cNvSpPr/>
          <p:nvPr/>
        </p:nvSpPr>
        <p:spPr>
          <a:xfrm>
            <a:off x="4700016" y="1810512"/>
            <a:ext cx="1819656" cy="214884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9" name="Shape 16"/>
          <p:cNvSpPr/>
          <p:nvPr/>
        </p:nvSpPr>
        <p:spPr>
          <a:xfrm>
            <a:off x="4956048" y="2066544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20" name="Text 17"/>
          <p:cNvSpPr/>
          <p:nvPr/>
        </p:nvSpPr>
        <p:spPr>
          <a:xfrm>
            <a:off x="4956048" y="206654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3</a:t>
            </a:r>
            <a:endParaRPr lang="en-US" sz="1800" dirty="0"/>
          </a:p>
        </p:txBody>
      </p:sp>
      <p:sp>
        <p:nvSpPr>
          <p:cNvPr id="21" name="Text 18"/>
          <p:cNvSpPr/>
          <p:nvPr/>
        </p:nvSpPr>
        <p:spPr>
          <a:xfrm>
            <a:off x="4956048" y="2633472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Anmeld til politiet</a:t>
            </a:r>
            <a:endParaRPr lang="en-US" sz="1450" dirty="0"/>
          </a:p>
        </p:txBody>
      </p:sp>
      <p:sp>
        <p:nvSpPr>
          <p:cNvPr id="22" name="Text 19"/>
          <p:cNvSpPr/>
          <p:nvPr/>
        </p:nvSpPr>
        <p:spPr>
          <a:xfrm>
            <a:off x="4956048" y="3364992"/>
            <a:ext cx="139903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Ring 114 (politiets servicelinje) og meld svindlen.</a:t>
            </a:r>
            <a:endParaRPr lang="en-US" sz="1200" dirty="0"/>
          </a:p>
        </p:txBody>
      </p:sp>
      <p:sp>
        <p:nvSpPr>
          <p:cNvPr id="23" name="Shape 20"/>
          <p:cNvSpPr/>
          <p:nvPr/>
        </p:nvSpPr>
        <p:spPr>
          <a:xfrm>
            <a:off x="6775704" y="1810512"/>
            <a:ext cx="1819656" cy="214884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24" name="Shape 21"/>
          <p:cNvSpPr/>
          <p:nvPr/>
        </p:nvSpPr>
        <p:spPr>
          <a:xfrm>
            <a:off x="7031736" y="2066544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25" name="Text 22"/>
          <p:cNvSpPr/>
          <p:nvPr/>
        </p:nvSpPr>
        <p:spPr>
          <a:xfrm>
            <a:off x="7031736" y="206654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4</a:t>
            </a:r>
            <a:endParaRPr lang="en-US" sz="1800" dirty="0"/>
          </a:p>
        </p:txBody>
      </p:sp>
      <p:sp>
        <p:nvSpPr>
          <p:cNvPr id="26" name="Text 23"/>
          <p:cNvSpPr/>
          <p:nvPr/>
        </p:nvSpPr>
        <p:spPr>
          <a:xfrm>
            <a:off x="7031736" y="2633472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Kontakt MitID</a:t>
            </a:r>
            <a:endParaRPr lang="en-US" sz="1450" dirty="0"/>
          </a:p>
        </p:txBody>
      </p:sp>
      <p:sp>
        <p:nvSpPr>
          <p:cNvPr id="27" name="Text 24"/>
          <p:cNvSpPr/>
          <p:nvPr/>
        </p:nvSpPr>
        <p:spPr>
          <a:xfrm>
            <a:off x="7031736" y="3364992"/>
            <a:ext cx="139903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Spær og forny MitID ved mistanke om misbrug.</a:t>
            </a:r>
            <a:endParaRPr lang="en-US" sz="1200" dirty="0"/>
          </a:p>
        </p:txBody>
      </p:sp>
      <p:sp>
        <p:nvSpPr>
          <p:cNvPr id="28" name="Text 25"/>
          <p:cNvSpPr/>
          <p:nvPr/>
        </p:nvSpPr>
        <p:spPr>
          <a:xfrm>
            <a:off x="566928" y="4023360"/>
            <a:ext cx="7863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i="1" dirty="0">
                <a:solidFill>
                  <a:srgbClr val="1F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Skam skal ikke stoppe dig. Fortæl det til nogen — det er sådan, vi stopper svindlerne.</a:t>
            </a:r>
            <a:endParaRPr lang="en-US" sz="1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TJEK DET SELV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Er din e-mail havnet i et datalæk?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/ 15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566928" y="1371600"/>
            <a:ext cx="7863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Når store hjemmesider bliver hacket, kan din e-mailadresse og adgangskode havne på nettet. På en gratis og velkendt tjeneste kan du tjekke, om det er sket for dig.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548640" y="2011680"/>
            <a:ext cx="3931920" cy="566928"/>
          </a:xfrm>
          <a:prstGeom prst="roundRect">
            <a:avLst>
              <a:gd name="adj" fmla="val 50000"/>
            </a:avLst>
          </a:prstGeom>
          <a:solidFill>
            <a:srgbClr val="1F7A8C"/>
          </a:solidFill>
          <a:ln/>
        </p:spPr>
      </p:sp>
      <p:sp>
        <p:nvSpPr>
          <p:cNvPr id="9" name="Text 6"/>
          <p:cNvSpPr/>
          <p:nvPr/>
        </p:nvSpPr>
        <p:spPr>
          <a:xfrm>
            <a:off x="548640" y="2011680"/>
            <a:ext cx="39319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haveibeenpwned.com</a:t>
            </a:r>
            <a:endParaRPr lang="en-US" sz="1700" dirty="0"/>
          </a:p>
        </p:txBody>
      </p:sp>
      <p:sp>
        <p:nvSpPr>
          <p:cNvPr id="10" name="Text 7"/>
          <p:cNvSpPr/>
          <p:nvPr/>
        </p:nvSpPr>
        <p:spPr>
          <a:xfrm>
            <a:off x="566928" y="2788920"/>
            <a:ext cx="39319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Hvad betyder svaret?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566928" y="3154680"/>
            <a:ext cx="39319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1F7A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Intet fundet: </a:t>
            </a:r>
            <a:pPr indent="0" marL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 e-mail er ikke set i kendte læk.
</a:t>
            </a:r>
            <a:pPr indent="0" marL="0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D645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liste: </a:t>
            </a:r>
            <a:pPr indent="0" marL="0">
              <a:lnSpc>
                <a:spcPct val="120000"/>
              </a:lnSpc>
              <a:buNone/>
            </a:pPr>
            <a:r>
              <a:rPr lang="en-US" sz="14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 e-mail har været med i et læk. Skift adgangskode det pågældende sted.</a:t>
            </a:r>
            <a:endParaRPr lang="en-US" sz="1400" dirty="0"/>
          </a:p>
        </p:txBody>
      </p:sp>
      <p:sp>
        <p:nvSpPr>
          <p:cNvPr id="12" name="Shape 9"/>
          <p:cNvSpPr/>
          <p:nvPr/>
        </p:nvSpPr>
        <p:spPr>
          <a:xfrm>
            <a:off x="4681728" y="2011680"/>
            <a:ext cx="3913632" cy="2240280"/>
          </a:xfrm>
          <a:prstGeom prst="roundRect">
            <a:avLst>
              <a:gd name="adj" fmla="val 4082"/>
            </a:avLst>
          </a:prstGeom>
          <a:solidFill>
            <a:srgbClr val="EAF3F4"/>
          </a:solidFill>
          <a:ln w="15875">
            <a:solidFill>
              <a:srgbClr val="1F7A8C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4910328" y="219456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Gode vaner bagefter</a:t>
            </a:r>
            <a:endParaRPr lang="en-US" sz="1800" dirty="0"/>
          </a:p>
        </p:txBody>
      </p:sp>
      <p:sp>
        <p:nvSpPr>
          <p:cNvPr id="14" name="Text 11"/>
          <p:cNvSpPr/>
          <p:nvPr/>
        </p:nvSpPr>
        <p:spPr>
          <a:xfrm>
            <a:off x="4910328" y="2606040"/>
            <a:ext cx="34290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15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Forskellige adgangskoder til forskellige steder</a:t>
            </a:r>
            <a:endParaRPr lang="en-US" sz="1300" dirty="0"/>
          </a:p>
          <a:p>
            <a:pPr marL="342900" indent="-342900">
              <a:lnSpc>
                <a:spcPct val="115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Slå ekstra login-sikkerhed til (koden på telefonen)</a:t>
            </a:r>
            <a:endParaRPr lang="en-US" sz="1300" dirty="0"/>
          </a:p>
          <a:p>
            <a:pPr marL="342900" indent="-342900">
              <a:lnSpc>
                <a:spcPct val="115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Brug en adgangskode-app, hvis du vil slippe for at huske</a:t>
            </a:r>
            <a:endParaRPr lang="en-US" sz="1300" dirty="0"/>
          </a:p>
          <a:p>
            <a:pPr marL="342900" indent="-342900">
              <a:lnSpc>
                <a:spcPct val="115000"/>
              </a:lnSpc>
              <a:buSzPct val="100000"/>
              <a:buChar char="•"/>
            </a:pPr>
            <a:r>
              <a:rPr lang="en-US" sz="1300" dirty="0">
                <a:solidFill>
                  <a:srgbClr val="243B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Tal med familien om det, du oplever</a:t>
            </a:r>
            <a:endParaRPr lang="en-US" sz="13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8016" cy="5148072"/>
          </a:xfrm>
          <a:prstGeom prst="rect">
            <a:avLst/>
          </a:prstGeom>
          <a:solidFill>
            <a:srgbClr val="1F7A8C"/>
          </a:solidFill>
          <a:ln/>
        </p:spPr>
      </p:sp>
      <p:sp>
        <p:nvSpPr>
          <p:cNvPr id="3" name="Text 1"/>
          <p:cNvSpPr/>
          <p:nvPr/>
        </p:nvSpPr>
        <p:spPr>
          <a:xfrm>
            <a:off x="566928" y="384048"/>
            <a:ext cx="8138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GODE STEDER AT GÅ HEN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81381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Hvor får du hjælp?</a:t>
            </a:r>
            <a:endParaRPr lang="en-US" sz="3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4599432"/>
            <a:ext cx="292608" cy="2926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589520" y="4626864"/>
            <a:ext cx="10058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243B42">
                    <a:alpha val="6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 / 15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645920"/>
            <a:ext cx="1819656" cy="265176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804672" y="190195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9" name="Text 6"/>
          <p:cNvSpPr/>
          <p:nvPr/>
        </p:nvSpPr>
        <p:spPr>
          <a:xfrm>
            <a:off x="804672" y="19019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804672" y="2468880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sikkerdigital.dk</a:t>
            </a:r>
            <a:endParaRPr lang="en-US" sz="1350" dirty="0"/>
          </a:p>
        </p:txBody>
      </p:sp>
      <p:sp>
        <p:nvSpPr>
          <p:cNvPr id="11" name="Text 8"/>
          <p:cNvSpPr/>
          <p:nvPr/>
        </p:nvSpPr>
        <p:spPr>
          <a:xfrm>
            <a:off x="804672" y="3200400"/>
            <a:ext cx="1399032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Myndighedernes side om aktuel svindel og gode råd.</a:t>
            </a:r>
            <a:endParaRPr lang="en-US" sz="1200" dirty="0"/>
          </a:p>
        </p:txBody>
      </p:sp>
      <p:sp>
        <p:nvSpPr>
          <p:cNvPr id="12" name="Shape 9"/>
          <p:cNvSpPr/>
          <p:nvPr/>
        </p:nvSpPr>
        <p:spPr>
          <a:xfrm>
            <a:off x="2624328" y="1645920"/>
            <a:ext cx="1819656" cy="265176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2880360" y="190195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4" name="Text 11"/>
          <p:cNvSpPr/>
          <p:nvPr/>
        </p:nvSpPr>
        <p:spPr>
          <a:xfrm>
            <a:off x="2880360" y="19019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2880360" y="2468880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Politiet · ring 114</a:t>
            </a:r>
            <a:endParaRPr lang="en-US" sz="1450" dirty="0"/>
          </a:p>
        </p:txBody>
      </p:sp>
      <p:sp>
        <p:nvSpPr>
          <p:cNvPr id="16" name="Text 13"/>
          <p:cNvSpPr/>
          <p:nvPr/>
        </p:nvSpPr>
        <p:spPr>
          <a:xfrm>
            <a:off x="2880360" y="3200400"/>
            <a:ext cx="1399032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Servicelinjen for anmeldelse af svindel (ikke akut).</a:t>
            </a:r>
            <a:endParaRPr lang="en-US" sz="1200" dirty="0"/>
          </a:p>
        </p:txBody>
      </p:sp>
      <p:sp>
        <p:nvSpPr>
          <p:cNvPr id="17" name="Shape 14"/>
          <p:cNvSpPr/>
          <p:nvPr/>
        </p:nvSpPr>
        <p:spPr>
          <a:xfrm>
            <a:off x="4700016" y="1645920"/>
            <a:ext cx="1819656" cy="265176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18" name="Shape 15"/>
          <p:cNvSpPr/>
          <p:nvPr/>
        </p:nvSpPr>
        <p:spPr>
          <a:xfrm>
            <a:off x="4956048" y="190195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19" name="Text 16"/>
          <p:cNvSpPr/>
          <p:nvPr/>
        </p:nvSpPr>
        <p:spPr>
          <a:xfrm>
            <a:off x="4956048" y="19019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3</a:t>
            </a:r>
            <a:endParaRPr lang="en-US" sz="1800" dirty="0"/>
          </a:p>
        </p:txBody>
      </p:sp>
      <p:sp>
        <p:nvSpPr>
          <p:cNvPr id="20" name="Text 17"/>
          <p:cNvSpPr/>
          <p:nvPr/>
        </p:nvSpPr>
        <p:spPr>
          <a:xfrm>
            <a:off x="4956048" y="2468880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Din bank</a:t>
            </a:r>
            <a:endParaRPr lang="en-US" sz="1450" dirty="0"/>
          </a:p>
        </p:txBody>
      </p:sp>
      <p:sp>
        <p:nvSpPr>
          <p:cNvPr id="21" name="Text 18"/>
          <p:cNvSpPr/>
          <p:nvPr/>
        </p:nvSpPr>
        <p:spPr>
          <a:xfrm>
            <a:off x="4956048" y="3200400"/>
            <a:ext cx="1399032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Kan spærre kort og rådgive — nummeret står bag på kortet.</a:t>
            </a:r>
            <a:endParaRPr lang="en-US" sz="1200" dirty="0"/>
          </a:p>
        </p:txBody>
      </p:sp>
      <p:sp>
        <p:nvSpPr>
          <p:cNvPr id="22" name="Shape 19"/>
          <p:cNvSpPr/>
          <p:nvPr/>
        </p:nvSpPr>
        <p:spPr>
          <a:xfrm>
            <a:off x="6775704" y="1645920"/>
            <a:ext cx="1819656" cy="2651760"/>
          </a:xfrm>
          <a:prstGeom prst="roundRect">
            <a:avLst>
              <a:gd name="adj" fmla="val 5025"/>
            </a:avLst>
          </a:prstGeom>
          <a:solidFill>
            <a:srgbClr val="FFFFFF"/>
          </a:solidFill>
          <a:ln w="15875">
            <a:solidFill>
              <a:srgbClr val="EAF3F4"/>
            </a:solidFill>
            <a:prstDash val="solid"/>
          </a:ln>
        </p:spPr>
      </p:sp>
      <p:sp>
        <p:nvSpPr>
          <p:cNvPr id="23" name="Shape 20"/>
          <p:cNvSpPr/>
          <p:nvPr/>
        </p:nvSpPr>
        <p:spPr>
          <a:xfrm>
            <a:off x="7031736" y="1901952"/>
            <a:ext cx="457200" cy="457200"/>
          </a:xfrm>
          <a:prstGeom prst="ellipse">
            <a:avLst/>
          </a:prstGeom>
          <a:solidFill>
            <a:srgbClr val="1F7A8C"/>
          </a:solidFill>
          <a:ln/>
        </p:spPr>
      </p:sp>
      <p:sp>
        <p:nvSpPr>
          <p:cNvPr id="24" name="Text 21"/>
          <p:cNvSpPr/>
          <p:nvPr/>
        </p:nvSpPr>
        <p:spPr>
          <a:xfrm>
            <a:off x="7031736" y="19019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4</a:t>
            </a:r>
            <a:endParaRPr lang="en-US" sz="1800" dirty="0"/>
          </a:p>
        </p:txBody>
      </p:sp>
      <p:sp>
        <p:nvSpPr>
          <p:cNvPr id="25" name="Text 22"/>
          <p:cNvSpPr/>
          <p:nvPr/>
        </p:nvSpPr>
        <p:spPr>
          <a:xfrm>
            <a:off x="7031736" y="2468880"/>
            <a:ext cx="1399032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b="1" dirty="0">
                <a:solidFill>
                  <a:srgbClr val="243B42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Ældre Sagens IT-café</a:t>
            </a:r>
            <a:endParaRPr lang="en-US" sz="1450" dirty="0"/>
          </a:p>
        </p:txBody>
      </p:sp>
      <p:sp>
        <p:nvSpPr>
          <p:cNvPr id="26" name="Text 23"/>
          <p:cNvSpPr/>
          <p:nvPr/>
        </p:nvSpPr>
        <p:spPr>
          <a:xfrm>
            <a:off x="7031736" y="3200400"/>
            <a:ext cx="1399032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8000"/>
              </a:lnSpc>
              <a:buNone/>
            </a:pPr>
            <a:r>
              <a:rPr lang="en-US" sz="1200" dirty="0">
                <a:solidFill>
                  <a:srgbClr val="5B6E7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Lokal, gratis hjælp fra frivillige — tag din enhed med.</a:t>
            </a:r>
            <a:endParaRPr lang="en-US" sz="1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243B4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"/>
          </a:xfrm>
          <a:prstGeom prst="rect">
            <a:avLst/>
          </a:prstGeom>
          <a:solidFill>
            <a:srgbClr val="EF9B4F"/>
          </a:solidFill>
          <a:ln/>
        </p:spPr>
      </p:sp>
      <p:sp>
        <p:nvSpPr>
          <p:cNvPr id="3" name="Text 1"/>
          <p:cNvSpPr/>
          <p:nvPr/>
        </p:nvSpPr>
        <p:spPr>
          <a:xfrm>
            <a:off x="685800" y="685800"/>
            <a:ext cx="7772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EF9B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TAK — OG HUSK: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685800" y="1051560"/>
            <a:ext cx="77724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200" b="1" dirty="0">
                <a:solidFill>
                  <a:srgbClr val="FBF6E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Du er ikke alene om det her</a:t>
            </a:r>
            <a:endParaRPr lang="en-US" sz="4200" dirty="0"/>
          </a:p>
        </p:txBody>
      </p:sp>
      <p:sp>
        <p:nvSpPr>
          <p:cNvPr id="5" name="Text 3"/>
          <p:cNvSpPr/>
          <p:nvPr/>
        </p:nvSpPr>
        <p:spPr>
          <a:xfrm>
            <a:off x="713232" y="1938528"/>
            <a:ext cx="76809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EAF3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Stop op · klik aldrig på links · log selv ind · del aldrig koder · spørg, hvis du er i tvivl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713232" y="2542032"/>
            <a:ext cx="7680960" cy="18288"/>
          </a:xfrm>
          <a:prstGeom prst="rect">
            <a:avLst/>
          </a:prstGeom>
          <a:solidFill>
            <a:srgbClr val="1F7A8C"/>
          </a:solidFill>
          <a:ln/>
        </p:spPr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3232" y="2834640"/>
            <a:ext cx="566928" cy="566928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444752" y="2798064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BF6EC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NivåTek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463040" y="3163824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EAF3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Kasper Schou Telkamp · it-hjælp i Nordsjælland</a:t>
            </a:r>
            <a:endParaRPr lang="en-US" sz="1250" dirty="0"/>
          </a:p>
        </p:txBody>
      </p:sp>
      <p:sp>
        <p:nvSpPr>
          <p:cNvPr id="10" name="Text 7"/>
          <p:cNvSpPr/>
          <p:nvPr/>
        </p:nvSpPr>
        <p:spPr>
          <a:xfrm>
            <a:off x="5303520" y="2724912"/>
            <a:ext cx="3108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2400" b="1" dirty="0">
                <a:solidFill>
                  <a:srgbClr val="EF9B4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+45 40 89 99 80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5303520" y="3145536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350" dirty="0">
                <a:solidFill>
                  <a:srgbClr val="FBF6E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kontakt@nivaatek.dk</a:t>
            </a:r>
            <a:endParaRPr lang="en-US" sz="1350" dirty="0"/>
          </a:p>
        </p:txBody>
      </p:sp>
      <p:sp>
        <p:nvSpPr>
          <p:cNvPr id="12" name="Text 9"/>
          <p:cNvSpPr/>
          <p:nvPr/>
        </p:nvSpPr>
        <p:spPr>
          <a:xfrm>
            <a:off x="5303520" y="3401568"/>
            <a:ext cx="31089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350" dirty="0">
                <a:solidFill>
                  <a:srgbClr val="FBF6E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www.nivaatek.dk</a:t>
            </a:r>
            <a:endParaRPr lang="en-US" sz="1350" dirty="0"/>
          </a:p>
        </p:txBody>
      </p:sp>
      <p:sp>
        <p:nvSpPr>
          <p:cNvPr id="13" name="Shape 10"/>
          <p:cNvSpPr/>
          <p:nvPr/>
        </p:nvSpPr>
        <p:spPr>
          <a:xfrm>
            <a:off x="713232" y="3886200"/>
            <a:ext cx="3657600" cy="457200"/>
          </a:xfrm>
          <a:prstGeom prst="roundRect">
            <a:avLst>
              <a:gd name="adj" fmla="val 50000"/>
            </a:avLst>
          </a:prstGeom>
          <a:solidFill>
            <a:srgbClr val="1F7A8C"/>
          </a:solidFill>
          <a:ln/>
        </p:spPr>
      </p:sp>
      <p:sp>
        <p:nvSpPr>
          <p:cNvPr id="14" name="Text 11"/>
          <p:cNvSpPr/>
          <p:nvPr/>
        </p:nvSpPr>
        <p:spPr>
          <a:xfrm>
            <a:off x="713232" y="388620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Dette oplæg er gratis og uden salgstale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NivåTek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Undgå IT-svindel — NivåTek</dc:title>
  <dc:subject>PptxGenJS Presentation</dc:subject>
  <dc:creator>Kasper Schou Telkamp — NivåTek</dc:creator>
  <cp:lastModifiedBy>Kasper Schou Telkamp — NivåTek</cp:lastModifiedBy>
  <cp:revision>1</cp:revision>
  <dcterms:created xsi:type="dcterms:W3CDTF">2026-07-31T11:31:07Z</dcterms:created>
  <dcterms:modified xsi:type="dcterms:W3CDTF">2026-07-31T11:31:07Z</dcterms:modified>
</cp:coreProperties>
</file>